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59" r:id="rId4"/>
    <p:sldId id="260" r:id="rId5"/>
    <p:sldId id="261" r:id="rId6"/>
    <p:sldId id="262" r:id="rId7"/>
    <p:sldId id="258" r:id="rId8"/>
    <p:sldId id="263" r:id="rId9"/>
    <p:sldId id="264" r:id="rId10"/>
    <p:sldId id="267" r:id="rId11"/>
    <p:sldId id="269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68"/>
            <p14:sldId id="259"/>
            <p14:sldId id="260"/>
            <p14:sldId id="261"/>
            <p14:sldId id="262"/>
            <p14:sldId id="258"/>
            <p14:sldId id="263"/>
            <p14:sldId id="264"/>
            <p14:sldId id="267"/>
          </p14:sldIdLst>
        </p14:section>
        <p14:section name="Sekcja bez tytułu" id="{1E0FB385-EACF-4695-B149-DA9EFCDC5364}">
          <p14:sldIdLst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2019-01-16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971550"/>
            <a:ext cx="10515600" cy="920750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92300"/>
            <a:ext cx="10515600" cy="3911600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10515600" cy="1150144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2051049"/>
            <a:ext cx="5181600" cy="370840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2051049"/>
            <a:ext cx="5181600" cy="37084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2019-01-16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2019-01-16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9217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2019-01-16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2019-01-16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2019-01-16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2019-01-16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21120" y="1244600"/>
            <a:ext cx="10515600" cy="12363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2552700"/>
            <a:ext cx="10515600" cy="326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19D6C17F-A700-420D-82B8-F5D45A62B12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49EB5BF8-DF56-4F9A-B053-ADE174D905F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9" name="Tytuł 1">
            <a:extLst>
              <a:ext uri="{FF2B5EF4-FFF2-40B4-BE49-F238E27FC236}">
                <a16:creationId xmlns:a16="http://schemas.microsoft.com/office/drawing/2014/main" id="{1499EC8B-24FF-47F4-8CBF-0E98764D1FA2}"/>
              </a:ext>
            </a:extLst>
          </p:cNvPr>
          <p:cNvSpPr txBox="1">
            <a:spLocks/>
          </p:cNvSpPr>
          <p:nvPr userDrawn="1"/>
        </p:nvSpPr>
        <p:spPr>
          <a:xfrm>
            <a:off x="838200" y="0"/>
            <a:ext cx="10481441" cy="111409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pl-PL" sz="1000"/>
            </a:br>
            <a:br>
              <a:rPr lang="pl-PL" sz="1000"/>
            </a:br>
            <a:br>
              <a:rPr lang="pl-PL" sz="1000"/>
            </a:br>
            <a:br>
              <a:rPr lang="pl-PL" sz="1000"/>
            </a:br>
            <a:br>
              <a:rPr lang="pl-PL" sz="1000"/>
            </a:br>
            <a:br>
              <a:rPr lang="pl-PL" sz="1000"/>
            </a:br>
            <a:r>
              <a:rPr lang="pl-PL" sz="1200" i="1"/>
              <a:t>DOSKONALENIE TRENERÓW WSPOMAGANIA OŚWIATY  </a:t>
            </a:r>
            <a:r>
              <a:rPr lang="pl-PL" sz="1200"/>
              <a:t>POWR.02.10.00-00-7015/17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>
            <a:extLst>
              <a:ext uri="{FF2B5EF4-FFF2-40B4-BE49-F238E27FC236}">
                <a16:creationId xmlns:a16="http://schemas.microsoft.com/office/drawing/2014/main" id="{5DB8021D-314C-4A92-9F0A-807C7F5B2CDC}"/>
              </a:ext>
            </a:extLst>
          </p:cNvPr>
          <p:cNvSpPr txBox="1">
            <a:spLocks/>
          </p:cNvSpPr>
          <p:nvPr/>
        </p:nvSpPr>
        <p:spPr>
          <a:xfrm>
            <a:off x="1524000" y="186795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b="1" dirty="0"/>
              <a:t>Ramowy program szkolenia w zakresie wspomagania szkół w wykorzystywaniu nowoczesnych technologii w procesie nauczania/uczenia się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146E3545-9F6F-4A1A-8A53-FF80034646FE}"/>
              </a:ext>
            </a:extLst>
          </p:cNvPr>
          <p:cNvSpPr/>
          <p:nvPr/>
        </p:nvSpPr>
        <p:spPr>
          <a:xfrm>
            <a:off x="2736377" y="4679239"/>
            <a:ext cx="6936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dirty="0"/>
              <a:t>Kompetencje informatyczne – drugi etap edukacyjny </a:t>
            </a:r>
          </a:p>
        </p:txBody>
      </p:sp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33CE1F7F-F81C-4AC9-A09E-C392DF9F9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FF8BCB3C-C4E3-4C53-992E-626C31198126}"/>
              </a:ext>
            </a:extLst>
          </p:cNvPr>
          <p:cNvSpPr/>
          <p:nvPr/>
        </p:nvSpPr>
        <p:spPr>
          <a:xfrm>
            <a:off x="1359873" y="1343793"/>
            <a:ext cx="9472248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CZAS REALIZACJI</a:t>
            </a:r>
            <a:endParaRPr lang="pl-PL" sz="2400" b="1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614FD33B-723F-4FBE-9773-9054C49B9341}"/>
              </a:ext>
            </a:extLst>
          </p:cNvPr>
          <p:cNvSpPr/>
          <p:nvPr/>
        </p:nvSpPr>
        <p:spPr>
          <a:xfrm>
            <a:off x="1474764" y="1805458"/>
            <a:ext cx="6096000" cy="317920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dirty="0"/>
              <a:t>Część stacjonarna: ok.70 godzin dydaktycznych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/>
              <a:t>Zjazd 1 – 3 dni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/>
              <a:t>Zjazd 2 – 4 dni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Część e-learningowa: ok. 20 godzin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/>
              <a:t>Część I – 18 godzin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/>
              <a:t>Część II – 2 godziny </a:t>
            </a:r>
          </a:p>
        </p:txBody>
      </p:sp>
    </p:spTree>
    <p:extLst>
      <p:ext uri="{BB962C8B-B14F-4D97-AF65-F5344CB8AC3E}">
        <p14:creationId xmlns:p14="http://schemas.microsoft.com/office/powerpoint/2010/main" val="3310064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33CE1F7F-F81C-4AC9-A09E-C392DF9F9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614FD33B-723F-4FBE-9773-9054C49B9341}"/>
              </a:ext>
            </a:extLst>
          </p:cNvPr>
          <p:cNvSpPr/>
          <p:nvPr/>
        </p:nvSpPr>
        <p:spPr>
          <a:xfrm>
            <a:off x="1502900" y="1805457"/>
            <a:ext cx="9472248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dirty="0"/>
              <a:t>I zjazd  – 3 dni (30 godzin)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II zjazd – 4 dni (40 godzin)</a:t>
            </a:r>
          </a:p>
          <a:p>
            <a:pPr>
              <a:lnSpc>
                <a:spcPct val="150000"/>
              </a:lnSpc>
            </a:pPr>
            <a:endParaRPr lang="pl-PL" dirty="0"/>
          </a:p>
          <a:p>
            <a:pPr>
              <a:lnSpc>
                <a:spcPct val="150000"/>
              </a:lnSpc>
            </a:pPr>
            <a:r>
              <a:rPr lang="pl-PL" sz="2400" dirty="0"/>
              <a:t>Harmonogram  dnia: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10 godzin dydaktycznych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60 min – przerwa obiadowa 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4x15 min – przerwy regulowane przez trenerów zgodnie z potrzebami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37A121F8-3641-4A40-B68C-3EE70C4AA1E6}"/>
              </a:ext>
            </a:extLst>
          </p:cNvPr>
          <p:cNvSpPr/>
          <p:nvPr/>
        </p:nvSpPr>
        <p:spPr>
          <a:xfrm>
            <a:off x="1359873" y="1343792"/>
            <a:ext cx="9472248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HARMONOGRAM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2553669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33CE1F7F-F81C-4AC9-A09E-C392DF9F9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B772169B-B920-4FB1-B8E4-DE666C3C962F}"/>
              </a:ext>
            </a:extLst>
          </p:cNvPr>
          <p:cNvSpPr/>
          <p:nvPr/>
        </p:nvSpPr>
        <p:spPr>
          <a:xfrm>
            <a:off x="1359874" y="2172513"/>
            <a:ext cx="9472247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dirty="0"/>
              <a:t>Pracownicy placówek doskonalenia nauczycieli, poradni psychologiczno-pedagogicznych, doradcy metodyczni i trenerzy oświaty.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BEF55EB1-C975-4888-AABE-D4632A1A7624}"/>
              </a:ext>
            </a:extLst>
          </p:cNvPr>
          <p:cNvSpPr/>
          <p:nvPr/>
        </p:nvSpPr>
        <p:spPr>
          <a:xfrm>
            <a:off x="1359874" y="1407125"/>
            <a:ext cx="9472247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ADRESACI SZKOLEŃ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760672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33CE1F7F-F81C-4AC9-A09E-C392DF9F9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04DBCF31-3DF3-4250-922C-68B4B84D40F3}"/>
              </a:ext>
            </a:extLst>
          </p:cNvPr>
          <p:cNvSpPr/>
          <p:nvPr/>
        </p:nvSpPr>
        <p:spPr>
          <a:xfrm>
            <a:off x="1359874" y="1407125"/>
            <a:ext cx="9472247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CEL OGÓLNY</a:t>
            </a:r>
            <a:endParaRPr lang="pl-PL" sz="2400" b="1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D88D273C-DAE2-45C6-839B-9E82A5693337}"/>
              </a:ext>
            </a:extLst>
          </p:cNvPr>
          <p:cNvSpPr/>
          <p:nvPr/>
        </p:nvSpPr>
        <p:spPr>
          <a:xfrm>
            <a:off x="1359876" y="2172513"/>
            <a:ext cx="9472246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dirty="0"/>
              <a:t>Przygotowanie pracowników do procesowego wspomagania szkół w obszarach związanych z kształceniem kompetencji kluczowych uczniów.</a:t>
            </a:r>
          </a:p>
        </p:txBody>
      </p:sp>
    </p:spTree>
    <p:extLst>
      <p:ext uri="{BB962C8B-B14F-4D97-AF65-F5344CB8AC3E}">
        <p14:creationId xmlns:p14="http://schemas.microsoft.com/office/powerpoint/2010/main" val="1763262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33CE1F7F-F81C-4AC9-A09E-C392DF9F9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623D0954-0E47-4E1A-91B8-0E8F84F8AE41}"/>
              </a:ext>
            </a:extLst>
          </p:cNvPr>
          <p:cNvSpPr/>
          <p:nvPr/>
        </p:nvSpPr>
        <p:spPr>
          <a:xfrm>
            <a:off x="1359873" y="1863668"/>
            <a:ext cx="9472249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dirty="0"/>
              <a:t>Uczestnik szkolenia: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charakteryzuje kompetencje kluczowe, rozumie ich rolę i znaczenie w procesie uczenia się przez całe życie oraz w przygotowaniu uczniów do życia społecznego i funkcjonowania w dorosłości;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uzasadnia potrzebę rozwoju kompetencji informatycznych i rozumie wpływ procesu uczenia się/nauczania na II etapie edukacyjnym na ich kształtowanie; 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A4BEA491-72CE-4122-89BC-CD2FBC0ED750}"/>
              </a:ext>
            </a:extLst>
          </p:cNvPr>
          <p:cNvSpPr/>
          <p:nvPr/>
        </p:nvSpPr>
        <p:spPr>
          <a:xfrm>
            <a:off x="1359873" y="1402003"/>
            <a:ext cx="9472248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CELE SZCZEGÓŁOWE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778994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33CE1F7F-F81C-4AC9-A09E-C392DF9F9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01FB84E4-6F29-4E84-86CE-5A4E1351E5EC}"/>
              </a:ext>
            </a:extLst>
          </p:cNvPr>
          <p:cNvSpPr/>
          <p:nvPr/>
        </p:nvSpPr>
        <p:spPr>
          <a:xfrm>
            <a:off x="1359873" y="1402003"/>
            <a:ext cx="9472248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CELE SZCZEGÓŁOWE</a:t>
            </a:r>
            <a:endParaRPr lang="pl-PL" sz="2400" b="1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9CC6EB51-5699-41B4-B757-F461DEEBD5F1}"/>
              </a:ext>
            </a:extLst>
          </p:cNvPr>
          <p:cNvSpPr/>
          <p:nvPr/>
        </p:nvSpPr>
        <p:spPr>
          <a:xfrm>
            <a:off x="1359873" y="2417666"/>
            <a:ext cx="9472248" cy="2805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wskazuje metody i techniki uczenia się/nauczania służące rozwijaniu kompetencji informatycznych i określa warunki służące ich realizacji na II etapie edukacyjnym;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zna założenia kompleksowego wspomagania szkół i zadania instytucji systemu wspomagania; </a:t>
            </a:r>
          </a:p>
        </p:txBody>
      </p:sp>
    </p:spTree>
    <p:extLst>
      <p:ext uri="{BB962C8B-B14F-4D97-AF65-F5344CB8AC3E}">
        <p14:creationId xmlns:p14="http://schemas.microsoft.com/office/powerpoint/2010/main" val="1788628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33CE1F7F-F81C-4AC9-A09E-C392DF9F9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FD6C5D55-74A8-4D8A-B2A3-D7C4667412F7}"/>
              </a:ext>
            </a:extLst>
          </p:cNvPr>
          <p:cNvSpPr/>
          <p:nvPr/>
        </p:nvSpPr>
        <p:spPr>
          <a:xfrm>
            <a:off x="1359873" y="1402003"/>
            <a:ext cx="9472248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CELE SZCZEGÓŁOWE</a:t>
            </a:r>
            <a:endParaRPr lang="pl-PL" sz="2400" b="1" dirty="0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50F796C4-6E7C-4954-B1EA-D5D5F885AD52}"/>
              </a:ext>
            </a:extLst>
          </p:cNvPr>
          <p:cNvSpPr/>
          <p:nvPr/>
        </p:nvSpPr>
        <p:spPr>
          <a:xfrm>
            <a:off x="1359873" y="1863668"/>
            <a:ext cx="9582443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prowadzi wspomaganie szkół w zakresie kształtowania kompetencji kluczowych uczniów, wykorzystując wiedzę na temat metod i technik uczenia się/nauczania;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organizuje pracę zespołową nauczycieli w celu kształtowania kompetencji kluczowych uczniów;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określa swój potencjał zawodowy i planuje dalszy rozwój w roli osoby prowadzącej wspomaganie szkół. </a:t>
            </a:r>
          </a:p>
        </p:txBody>
      </p:sp>
    </p:spTree>
    <p:extLst>
      <p:ext uri="{BB962C8B-B14F-4D97-AF65-F5344CB8AC3E}">
        <p14:creationId xmlns:p14="http://schemas.microsoft.com/office/powerpoint/2010/main" val="1856450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33CE1F7F-F81C-4AC9-A09E-C392DF9F9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DCF8B09-F5F3-487C-AFDC-F4D0BDB203FC}"/>
              </a:ext>
            </a:extLst>
          </p:cNvPr>
          <p:cNvSpPr/>
          <p:nvPr/>
        </p:nvSpPr>
        <p:spPr>
          <a:xfrm>
            <a:off x="1359873" y="1337016"/>
            <a:ext cx="9472248" cy="46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MODUŁY DOT. WYBRANEJ KOMPETENCJI I PROCESOWEGO WSPOMAGANIA SZKÓŁ</a:t>
            </a:r>
            <a:endParaRPr lang="pl-PL" sz="2000" b="1" dirty="0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7EB1358B-D473-4893-BB6A-01539037D781}"/>
              </a:ext>
            </a:extLst>
          </p:cNvPr>
          <p:cNvSpPr/>
          <p:nvPr/>
        </p:nvSpPr>
        <p:spPr>
          <a:xfrm>
            <a:off x="1359873" y="2417665"/>
            <a:ext cx="9472248" cy="2805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pl-PL" sz="2400" dirty="0"/>
              <a:t>Wspomaganie pracy szkoły – wprowadzenie do szkolenia. 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pl-PL" sz="2400" dirty="0"/>
              <a:t>Rozwój kompetencji kluczowych w procesie edukacji.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pl-PL" sz="2400" dirty="0"/>
              <a:t>Rozwój kompetencji informatycznych na II etapie edukacyjnym. 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pl-PL" sz="2400" dirty="0"/>
              <a:t>Proces uczenia się a rozwój kompetencji kluczowych. 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pl-PL" sz="2400" dirty="0"/>
              <a:t>TIK w budowaniu środowiska sprzyjającego nauczaniu/uczeniu się.</a:t>
            </a:r>
          </a:p>
        </p:txBody>
      </p:sp>
    </p:spTree>
    <p:extLst>
      <p:ext uri="{BB962C8B-B14F-4D97-AF65-F5344CB8AC3E}">
        <p14:creationId xmlns:p14="http://schemas.microsoft.com/office/powerpoint/2010/main" val="3601781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33CE1F7F-F81C-4AC9-A09E-C392DF9F9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1A47BEAB-A885-4304-ACC9-E686F8BEE6D6}"/>
              </a:ext>
            </a:extLst>
          </p:cNvPr>
          <p:cNvSpPr/>
          <p:nvPr/>
        </p:nvSpPr>
        <p:spPr>
          <a:xfrm>
            <a:off x="1359873" y="1337016"/>
            <a:ext cx="9472248" cy="46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MODUŁY DOT. WYBRANEJ KOMPETENCJI I PROCESOWEGO WSPOMAGANIA SZKÓŁ</a:t>
            </a:r>
            <a:endParaRPr lang="pl-PL" sz="2000" b="1" dirty="0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7D17C34F-B077-44C4-994A-C34A276F3E31}"/>
              </a:ext>
            </a:extLst>
          </p:cNvPr>
          <p:cNvSpPr/>
          <p:nvPr/>
        </p:nvSpPr>
        <p:spPr>
          <a:xfrm>
            <a:off x="1359873" y="-893509"/>
            <a:ext cx="9472248" cy="6683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pl-PL" sz="2400" dirty="0">
                <a:solidFill>
                  <a:schemeClr val="bg1"/>
                </a:solidFill>
              </a:rPr>
              <a:t>Wspomaganie pracy szkoły – wprowadzenie do szkolenia.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pl-PL" sz="2400" dirty="0">
                <a:solidFill>
                  <a:schemeClr val="bg1"/>
                </a:solidFill>
              </a:rPr>
              <a:t>Rozwój kompetencji kluczowych w procesie edukacji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pl-PL" sz="2400" dirty="0">
                <a:solidFill>
                  <a:schemeClr val="bg1"/>
                </a:solidFill>
              </a:rPr>
              <a:t>Rozwój kompetencji informatycznych na trzecim etapie edukacyjnym.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pl-PL" sz="2400" dirty="0">
                <a:solidFill>
                  <a:schemeClr val="bg1"/>
                </a:solidFill>
              </a:rPr>
              <a:t>Uczenie się a rozwój kompetencji kluczowych.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pl-PL" sz="2400" dirty="0">
                <a:solidFill>
                  <a:schemeClr val="bg1"/>
                </a:solidFill>
              </a:rPr>
              <a:t>Efektywne wykorzystanie nowych technologii oraz informacji elektronicznej w procesie nauczania–uczenia się.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pl-PL" sz="2400" dirty="0"/>
              <a:t>Współpraca i komunikacja z wykorzystaniem TIK.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pl-PL" sz="2400" dirty="0"/>
              <a:t>Bezpieczne wykorzystywanie nowych technologii.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pl-PL" sz="2400" dirty="0"/>
              <a:t>Wspomaganie pracy szkoły w rozwoju kompetencji informatycznych na drugim etapie edukacyjnym.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pl-PL" sz="2400" dirty="0"/>
              <a:t>Planowanie rozwoju zawodowego uczestników szkolenia w zakresie wspomagania szkół. </a:t>
            </a:r>
          </a:p>
        </p:txBody>
      </p:sp>
    </p:spTree>
    <p:extLst>
      <p:ext uri="{BB962C8B-B14F-4D97-AF65-F5344CB8AC3E}">
        <p14:creationId xmlns:p14="http://schemas.microsoft.com/office/powerpoint/2010/main" val="1317685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33CE1F7F-F81C-4AC9-A09E-C392DF9F9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4D5D3322-1C82-4F59-84D7-B774BE865DAA}"/>
              </a:ext>
            </a:extLst>
          </p:cNvPr>
          <p:cNvSpPr/>
          <p:nvPr/>
        </p:nvSpPr>
        <p:spPr>
          <a:xfrm>
            <a:off x="1359873" y="1795334"/>
            <a:ext cx="6096000" cy="72757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pl-PL" sz="2400" dirty="0"/>
              <a:t>Szkolenie </a:t>
            </a:r>
            <a:r>
              <a:rPr lang="pl-PL" sz="2400" dirty="0" err="1"/>
              <a:t>blended</a:t>
            </a:r>
            <a:r>
              <a:rPr lang="pl-PL" sz="2400" dirty="0"/>
              <a:t> learning 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AB6423FB-D997-49CE-847F-9692F81E897C}"/>
              </a:ext>
            </a:extLst>
          </p:cNvPr>
          <p:cNvSpPr/>
          <p:nvPr/>
        </p:nvSpPr>
        <p:spPr>
          <a:xfrm>
            <a:off x="1359873" y="3193700"/>
            <a:ext cx="9472248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LICZEBNOŚĆ GRUPY DOCELOWEJ</a:t>
            </a:r>
            <a:endParaRPr lang="pl-PL" sz="2400" b="1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A016351-2960-442E-BCED-C3C1F263E3F2}"/>
              </a:ext>
            </a:extLst>
          </p:cNvPr>
          <p:cNvSpPr/>
          <p:nvPr/>
        </p:nvSpPr>
        <p:spPr>
          <a:xfrm>
            <a:off x="1502900" y="3918789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400" dirty="0"/>
              <a:t>Ok. 20 osób 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1A8008BF-FE3E-460D-8728-FA655D2F9ACD}"/>
              </a:ext>
            </a:extLst>
          </p:cNvPr>
          <p:cNvSpPr/>
          <p:nvPr/>
        </p:nvSpPr>
        <p:spPr>
          <a:xfrm>
            <a:off x="1359873" y="1336151"/>
            <a:ext cx="9472248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FORMY REALIZACJI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90851734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1521</TotalTime>
  <Words>421</Words>
  <Application>Microsoft Office PowerPoint</Application>
  <PresentationFormat>Panoramiczny</PresentationFormat>
  <Paragraphs>52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Kurs Jesień</cp:lastModifiedBy>
  <cp:revision>46</cp:revision>
  <dcterms:created xsi:type="dcterms:W3CDTF">2018-12-02T13:14:09Z</dcterms:created>
  <dcterms:modified xsi:type="dcterms:W3CDTF">2019-01-16T13:29:20Z</dcterms:modified>
</cp:coreProperties>
</file>